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8" r:id="rId2"/>
  </p:sldMasterIdLst>
  <p:notesMasterIdLst>
    <p:notesMasterId r:id="rId12"/>
  </p:notesMasterIdLst>
  <p:sldIdLst>
    <p:sldId id="27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64" r:id="rId11"/>
  </p:sldIdLst>
  <p:sldSz cx="9144000" cy="6858000" type="screen4x3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9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A33DF6-4607-4552-A9E9-5DA639DC3EB1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519AE6-EEAD-468E-AA70-90CDF253CDD6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881811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A7F8F-F0B1-4DA5-996C-DF0DB45E1835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C920A-3A77-4F4E-889F-9409912EAB6E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195864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EDEB11-A662-46DE-B6E4-A6D2DFD3BCE6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8E150-EB1C-47FB-83C4-E102F013DC0F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310275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48B33-A851-46A4-B064-9B1B54A7B818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83D8E0-AE9D-46EF-AD5E-CD90C37B9C96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159546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5D41B-5A81-4F4C-A374-B122C6D304D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4802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43025-ACF9-4B9B-BB49-CEEFC7D446F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5074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A86D6-D756-4016-8B88-C1C956F832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17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9EDCE-8E0D-4866-B57A-B6F5FA95D73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342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3C223-F322-4D8C-8D3A-8F1DB8E2A3D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7087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98B0F-51E8-464F-9DD4-77A5826E3E9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653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11C8C-6409-47EF-9949-43DB4EA1512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44748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BB4E6-78DE-4928-BBBF-01B70F488A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919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5FD1C0-309D-4AC8-8E7D-59D4BA1E674D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C056F-5D77-4C90-B86E-65295B08411C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3022387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CE4E9-391F-4EF0-9655-68E69ED9A4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4801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DF48A-F483-45E3-A40F-9E198BEE3CE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1786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56C2F-1E98-4014-BDD3-277C2E80B5F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60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6E69E6-AE6D-415E-BC6E-2EA2C1FEFA25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72632-68C4-4446-A9F9-B886B433A5C5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267808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15B5A7-D35B-4843-8027-57E3CF0EE6DF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75FEB1-A49F-4733-AB42-7FA8089BF13C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252452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4E470-EA6B-4D68-8A1B-98D9D71CC9AA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C711A-8E70-496C-B992-2B43508B4111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311279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50CF8B-1F12-4868-85AC-51D6AC77BEC7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35503-E506-4201-8E8E-3FA72D716F89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1885357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567BF2B-8D4D-448C-B0C6-A9CC1471745F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9D6AF-E5C5-4865-AAEF-5BAB89594300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272913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BF37C-5241-4459-B9A9-B4500C492AC4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70D9F-57B1-4D82-8D06-64CA252A8863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355573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86E528-8ABB-4C5D-899D-1E1DFAC47BB5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35EB19-69C1-4522-A72D-798A581646D2}" type="slidenum">
              <a:rPr lang="it-IT" altLang="fr-FR"/>
              <a:pPr/>
              <a:t>‹N›</a:t>
            </a:fld>
            <a:endParaRPr lang="it-IT" altLang="fr-FR"/>
          </a:p>
        </p:txBody>
      </p:sp>
    </p:spTree>
    <p:extLst>
      <p:ext uri="{BB962C8B-B14F-4D97-AF65-F5344CB8AC3E}">
        <p14:creationId xmlns:p14="http://schemas.microsoft.com/office/powerpoint/2010/main" val="147704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CFC8906-F1FA-480F-82C2-D0C6314852F8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0353FB83-9A89-4104-8520-9D0882C46D97}" type="slidenum">
              <a:rPr lang="it-IT" altLang="fr-FR"/>
              <a:pPr/>
              <a:t>‹N›</a:t>
            </a:fld>
            <a:endParaRPr lang="it-IT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528D5C59-F1BE-443E-9102-0D66C7519467}" type="datetimeFigureOut">
              <a:rPr lang="it-IT" altLang="fr-FR"/>
              <a:pPr/>
              <a:t>20/07/2014</a:t>
            </a:fld>
            <a:endParaRPr lang="it-IT" altLang="fr-FR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endParaRPr lang="fr-FR" altLang="fr-FR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7946C8FF-E0AD-46EA-84C9-E528E1D64664}" type="slidenum">
              <a:rPr lang="it-IT" altLang="fr-FR"/>
              <a:pPr/>
              <a:t>‹N›</a:t>
            </a:fld>
            <a:endParaRPr lang="it-IT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go Comen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376238"/>
            <a:ext cx="163036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958975" y="4202113"/>
            <a:ext cx="5205413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3175" b="1" dirty="0" smtClean="0">
                <a:solidFill>
                  <a:srgbClr val="28089C"/>
                </a:solidFill>
              </a:rPr>
              <a:t>I.I.S. Gaetano De Sanctis</a:t>
            </a:r>
          </a:p>
          <a:p>
            <a:pPr algn="ctr" eaLnBrk="1" hangingPunct="1">
              <a:spcBef>
                <a:spcPts val="544"/>
              </a:spcBef>
              <a:defRPr/>
            </a:pPr>
            <a:r>
              <a:rPr lang="it-IT" altLang="it-IT" sz="3175" b="1" dirty="0" smtClean="0">
                <a:solidFill>
                  <a:srgbClr val="28089C"/>
                </a:solidFill>
              </a:rPr>
              <a:t>Rome - </a:t>
            </a:r>
            <a:r>
              <a:rPr lang="it-IT" altLang="it-IT" sz="3175" b="1" dirty="0" err="1" smtClean="0">
                <a:solidFill>
                  <a:srgbClr val="28089C"/>
                </a:solidFill>
              </a:rPr>
              <a:t>Italy</a:t>
            </a:r>
            <a:endParaRPr lang="it-IT" altLang="it-IT" sz="3175" b="1" dirty="0" smtClean="0">
              <a:solidFill>
                <a:srgbClr val="28089C"/>
              </a:solidFill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306513" y="2187575"/>
            <a:ext cx="6551612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3991" b="1" dirty="0" smtClean="0">
                <a:solidFill>
                  <a:srgbClr val="009900"/>
                </a:solidFill>
              </a:rPr>
              <a:t>COMENIUS PROJECT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2351088" y="3101975"/>
            <a:ext cx="4572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8286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82867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Droid Sans Fallback"/>
              <a:cs typeface="Droid Sans Fallback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4025" y="2916238"/>
            <a:ext cx="8218488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4536" b="1" i="1" dirty="0" smtClean="0">
                <a:solidFill>
                  <a:srgbClr val="009900"/>
                </a:solidFill>
              </a:rPr>
              <a:t>NO OTHER WORLD TO LIVE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74750" y="5641975"/>
            <a:ext cx="6804025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1pPr>
            <a:lvl2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2pPr>
            <a:lvl3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3pPr>
            <a:lvl4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4pPr>
            <a:lvl5pPr defTabSz="1008063"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4898" b="1" dirty="0" smtClean="0">
                <a:solidFill>
                  <a:srgbClr val="28089C"/>
                </a:solidFill>
              </a:rPr>
              <a:t>School </a:t>
            </a:r>
            <a:r>
              <a:rPr lang="it-IT" altLang="it-IT" sz="4898" b="1" dirty="0" err="1" smtClean="0">
                <a:solidFill>
                  <a:srgbClr val="28089C"/>
                </a:solidFill>
              </a:rPr>
              <a:t>presentation</a:t>
            </a:r>
            <a:endParaRPr lang="it-IT" altLang="it-IT" sz="4898" b="1" dirty="0" smtClean="0">
              <a:solidFill>
                <a:srgbClr val="28089C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6238"/>
            <a:ext cx="16319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308225" y="979488"/>
            <a:ext cx="4535488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50000"/>
              </a:spcBef>
            </a:pPr>
            <a:r>
              <a:rPr lang="it-IT" altLang="it-IT" sz="2400" b="1">
                <a:solidFill>
                  <a:srgbClr val="004600"/>
                </a:solidFill>
                <a:latin typeface="Arial" panose="020B0604020202020204" pitchFamily="34" charset="0"/>
                <a:ea typeface="Droid Sans Fallback"/>
                <a:cs typeface="Droid Sans Fallback"/>
              </a:rPr>
              <a:t>Balikesir Meeting, Nov. 2013 </a:t>
            </a:r>
          </a:p>
          <a:p>
            <a:pPr defTabSz="914400">
              <a:spcBef>
                <a:spcPct val="50000"/>
              </a:spcBef>
            </a:pPr>
            <a:endParaRPr lang="it-IT" altLang="it-IT" sz="2400">
              <a:solidFill>
                <a:srgbClr val="004600"/>
              </a:solidFill>
              <a:latin typeface="Arial" panose="020B0604020202020204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  <p:bldP spid="2053" grpId="0"/>
      <p:bldP spid="10" grpId="0"/>
      <p:bldP spid="1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5750" y="357188"/>
            <a:ext cx="8343900" cy="1743075"/>
          </a:xfrm>
        </p:spPr>
        <p:txBody>
          <a:bodyPr/>
          <a:lstStyle/>
          <a:p>
            <a:r>
              <a:rPr lang="it-IT" altLang="it-IT" smtClean="0"/>
              <a:t>Gaetano De Sanctis </a:t>
            </a:r>
            <a:br>
              <a:rPr lang="it-IT" altLang="it-IT" smtClean="0"/>
            </a:br>
            <a:r>
              <a:rPr lang="it-IT" altLang="it-IT" smtClean="0"/>
              <a:t> High School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3400" y="2786063"/>
            <a:ext cx="3467100" cy="3786187"/>
          </a:xfrm>
        </p:spPr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en-GB" dirty="0" smtClean="0">
                <a:solidFill>
                  <a:schemeClr val="tx1"/>
                </a:solidFill>
              </a:rPr>
              <a:t>Our school was named after Gaetano De </a:t>
            </a:r>
            <a:r>
              <a:rPr lang="en-GB" dirty="0" err="1" smtClean="0">
                <a:solidFill>
                  <a:schemeClr val="tx1"/>
                </a:solidFill>
              </a:rPr>
              <a:t>Sanctis</a:t>
            </a:r>
            <a:r>
              <a:rPr lang="en-GB" dirty="0" smtClean="0">
                <a:solidFill>
                  <a:schemeClr val="tx1"/>
                </a:solidFill>
              </a:rPr>
              <a:t> (1870/1957), outstanding history professor at the University of Turin,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who was appointed life senator in 1950</a:t>
            </a:r>
            <a:r>
              <a:rPr lang="en-GB" b="1" dirty="0" smtClean="0">
                <a:solidFill>
                  <a:schemeClr val="tx1"/>
                </a:solidFill>
              </a:rPr>
              <a:t>. </a:t>
            </a:r>
            <a:r>
              <a:rPr lang="en-GB" dirty="0" smtClean="0">
                <a:solidFill>
                  <a:schemeClr val="tx1"/>
                </a:solidFill>
              </a:rPr>
              <a:t>He revolutionized the way we study history by introducing the concept that history is not dead but rather alive and the historian must relive it in order to teach it.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Immagine 3" descr="Gaetano_De_Sanctis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286000"/>
            <a:ext cx="314325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03213"/>
            <a:ext cx="8229600" cy="1143000"/>
          </a:xfrm>
        </p:spPr>
        <p:txBody>
          <a:bodyPr/>
          <a:lstStyle/>
          <a:p>
            <a:r>
              <a:rPr lang="it-IT" altLang="it-IT" smtClean="0"/>
              <a:t>The School Annexes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214313" y="1857375"/>
          <a:ext cx="8758237" cy="4400550"/>
        </p:xfrm>
        <a:graphic>
          <a:graphicData uri="http://schemas.openxmlformats.org/drawingml/2006/table">
            <a:tbl>
              <a:tblPr/>
              <a:tblGrid>
                <a:gridCol w="2189162">
                  <a:extLst>
                    <a:ext uri="{9D8B030D-6E8A-4147-A177-3AD203B41FA5}">
                      <a16:colId xmlns:a16="http://schemas.microsoft.com/office/drawing/2014/main" val="1654272709"/>
                    </a:ext>
                  </a:extLst>
                </a:gridCol>
                <a:gridCol w="2189163">
                  <a:extLst>
                    <a:ext uri="{9D8B030D-6E8A-4147-A177-3AD203B41FA5}">
                      <a16:colId xmlns:a16="http://schemas.microsoft.com/office/drawing/2014/main" val="3212065963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752108073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val="1093465501"/>
                    </a:ext>
                  </a:extLst>
                </a:gridCol>
              </a:tblGrid>
              <a:tr h="110013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Via Cassia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Via Malvano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Via Serra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Via Gallina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66927"/>
                  </a:ext>
                </a:extLst>
              </a:tr>
              <a:tr h="110013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548715"/>
                  </a:ext>
                </a:extLst>
              </a:tr>
              <a:tr h="110013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734748"/>
                  </a:ext>
                </a:extLst>
              </a:tr>
              <a:tr h="1100138"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altLang="fr-F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436674"/>
                  </a:ext>
                </a:extLst>
              </a:tr>
            </a:tbl>
          </a:graphicData>
        </a:graphic>
      </p:graphicFrame>
      <p:pic>
        <p:nvPicPr>
          <p:cNvPr id="5" name="Immagine 4" descr="liceo20de20sanct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928938"/>
            <a:ext cx="2214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nde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50" y="2928938"/>
            <a:ext cx="21431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via Ser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2928938"/>
            <a:ext cx="2214563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via Gallin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928938"/>
            <a:ext cx="23574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63" y="-214313"/>
            <a:ext cx="8229600" cy="1143001"/>
          </a:xfrm>
        </p:spPr>
        <p:txBody>
          <a:bodyPr/>
          <a:lstStyle/>
          <a:p>
            <a:r>
              <a:rPr lang="it-IT" altLang="it-IT" smtClean="0"/>
              <a:t>The chemistry lab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57200" y="1643063"/>
            <a:ext cx="2614613" cy="3929062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fr-FR" sz="1900" smtClean="0"/>
              <a:t>The laboratory is supplied with material for experiments in Chemistry, Biology and Earth Sciences.</a:t>
            </a:r>
            <a:br>
              <a:rPr lang="en-GB" altLang="fr-FR" sz="1900" smtClean="0"/>
            </a:br>
            <a:r>
              <a:rPr lang="en-GB" altLang="fr-FR" sz="1900" smtClean="0"/>
              <a:t/>
            </a:r>
            <a:br>
              <a:rPr lang="en-GB" altLang="fr-FR" sz="1900" smtClean="0"/>
            </a:br>
            <a:r>
              <a:rPr lang="en-GB" altLang="fr-FR" sz="1900" smtClean="0"/>
              <a:t>It is equipped with 12 workstations and 4 counters provided with connections to the supply of natural gas, running water and electricity network</a:t>
            </a:r>
            <a:r>
              <a:rPr lang="en-GB" altLang="fr-FR" sz="1500" smtClean="0"/>
              <a:t>.</a:t>
            </a:r>
          </a:p>
        </p:txBody>
      </p:sp>
      <p:pic>
        <p:nvPicPr>
          <p:cNvPr id="6" name="Immagine 5" descr="ind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78" y="785794"/>
            <a:ext cx="3929090" cy="2388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 descr="armadio chimi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5078" y="3395678"/>
            <a:ext cx="2500298" cy="3333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 descr="armadio fisi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80" y="3395678"/>
            <a:ext cx="2500709" cy="333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63" y="76200"/>
            <a:ext cx="8229600" cy="1143000"/>
          </a:xfrm>
        </p:spPr>
        <p:txBody>
          <a:bodyPr>
            <a:normAutofit/>
          </a:bodyPr>
          <a:lstStyle/>
          <a:p>
            <a:r>
              <a:rPr lang="it-IT" altLang="fr-FR" sz="4000" smtClean="0"/>
              <a:t>The gym and the sports fields</a:t>
            </a:r>
            <a:br>
              <a:rPr lang="it-IT" altLang="fr-FR" sz="4000" smtClean="0"/>
            </a:br>
            <a:endParaRPr lang="it-IT" altLang="fr-FR" sz="4000" smtClean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11150" y="1143000"/>
            <a:ext cx="2517775" cy="28289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it-IT" sz="2400" smtClean="0"/>
              <a:t>The gym and the sports fields are used every day by students for gymnastics and school tournaments.</a:t>
            </a:r>
            <a:endParaRPr lang="it-IT" altLang="it-IT" sz="2400" smtClean="0"/>
          </a:p>
        </p:txBody>
      </p:sp>
      <p:pic>
        <p:nvPicPr>
          <p:cNvPr id="7" name="Immagine 6" descr="calciotto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35" y="3857628"/>
            <a:ext cx="4000494" cy="300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campet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1989" y="3867462"/>
            <a:ext cx="4362480" cy="299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Immagine 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3" y="714356"/>
            <a:ext cx="5048285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it-IT" altLang="it-IT" smtClean="0"/>
              <a:t>The computer lab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438" y="1771650"/>
            <a:ext cx="3302000" cy="452596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fr-FR" sz="2000" smtClean="0"/>
              <a:t>The Computer lab is used for a variety of activities:</a:t>
            </a:r>
          </a:p>
          <a:p>
            <a:pPr marL="0" indent="0"/>
            <a:r>
              <a:rPr lang="en-US" altLang="fr-FR" sz="2000" smtClean="0"/>
              <a:t>presentation of math procedures</a:t>
            </a:r>
          </a:p>
          <a:p>
            <a:pPr marL="0" indent="0"/>
            <a:r>
              <a:rPr lang="en-US" altLang="fr-FR" sz="2000" smtClean="0"/>
              <a:t>use of programming languages to create software programs for the solution of Math problems</a:t>
            </a:r>
          </a:p>
          <a:p>
            <a:pPr marL="0" indent="0"/>
            <a:r>
              <a:rPr lang="en-US" altLang="fr-FR" sz="2000" smtClean="0"/>
              <a:t>foreign languages interactive lessons and different training courses.</a:t>
            </a:r>
          </a:p>
          <a:p>
            <a:pPr marL="0" indent="0"/>
            <a:endParaRPr lang="it-IT" altLang="fr-FR" smtClean="0"/>
          </a:p>
        </p:txBody>
      </p:sp>
      <p:pic>
        <p:nvPicPr>
          <p:cNvPr id="4" name="Immagine 3" descr="labinf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9" y="1643050"/>
            <a:ext cx="5334005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mtClean="0"/>
              <a:t>The Aula Magna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9450" y="1498600"/>
            <a:ext cx="7653338" cy="124460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fr-FR" sz="2000" smtClean="0"/>
              <a:t>The Aula Magna (Assembly hall) in addition to its function as a conference room, is used as a theatre and video room being equipped with  sound system, projector and  screen.</a:t>
            </a:r>
          </a:p>
          <a:p>
            <a:pPr marL="0" indent="0"/>
            <a:endParaRPr lang="en-US" altLang="fr-FR" sz="2000" smtClean="0"/>
          </a:p>
          <a:p>
            <a:pPr marL="0" indent="0"/>
            <a:endParaRPr lang="it-IT" altLang="fr-FR" sz="2000" smtClean="0"/>
          </a:p>
        </p:txBody>
      </p:sp>
      <p:pic>
        <p:nvPicPr>
          <p:cNvPr id="4" name="Immagine 3" descr="aula magn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857496"/>
            <a:ext cx="621510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Immagine 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solidFill>
            <a:schemeClr val="bg1">
              <a:lumMod val="50000"/>
              <a:alpha val="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0" y="5449888"/>
            <a:ext cx="9144000" cy="1408112"/>
          </a:xfrm>
          <a:prstGeom prst="rect">
            <a:avLst/>
          </a:prstGeom>
          <a:solidFill>
            <a:schemeClr val="bg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248275"/>
            <a:ext cx="9144000" cy="1724025"/>
          </a:xfrm>
          <a:ln>
            <a:solidFill>
              <a:schemeClr val="accent1">
                <a:shade val="50000"/>
                <a:alpha val="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i="1" dirty="0" smtClean="0"/>
              <a:t>Photovoltaic Panels</a:t>
            </a:r>
            <a:br>
              <a:rPr lang="en-GB" i="1" dirty="0" smtClean="0"/>
            </a:br>
            <a:r>
              <a:rPr lang="en-GB" sz="2800" b="1" i="1" dirty="0" smtClean="0"/>
              <a:t>The 42 photovoltaic panels installed on our school roof produce 6Kwp and they cover one third of the school energy requirements</a:t>
            </a:r>
            <a:endParaRPr lang="en-GB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r="22472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10800000" flipV="1">
            <a:off x="457200" y="4600575"/>
            <a:ext cx="8229600" cy="15557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 smtClean="0">
                <a:solidFill>
                  <a:srgbClr val="FFFFFF"/>
                </a:solidFill>
                <a:ea typeface="+mj-ea"/>
                <a:cs typeface="+mj-cs"/>
              </a:rPr>
              <a:t>Thank</a:t>
            </a:r>
            <a:r>
              <a:rPr lang="it-IT" dirty="0" smtClean="0">
                <a:solidFill>
                  <a:srgbClr val="FFFFFF"/>
                </a:solidFill>
                <a:ea typeface="+mj-ea"/>
                <a:cs typeface="+mj-cs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ea typeface="+mj-ea"/>
                <a:cs typeface="+mj-cs"/>
              </a:rPr>
              <a:t>you</a:t>
            </a:r>
            <a:r>
              <a:rPr lang="it-IT" dirty="0" smtClean="0">
                <a:solidFill>
                  <a:srgbClr val="FFFFFF"/>
                </a:solidFill>
                <a:ea typeface="+mj-ea"/>
                <a:cs typeface="+mj-cs"/>
              </a:rPr>
              <a:t> for </a:t>
            </a:r>
            <a:r>
              <a:rPr lang="it-IT" dirty="0" err="1" smtClean="0">
                <a:solidFill>
                  <a:srgbClr val="FFFFFF"/>
                </a:solidFill>
                <a:ea typeface="+mj-ea"/>
                <a:cs typeface="+mj-cs"/>
              </a:rPr>
              <a:t>watching</a:t>
            </a:r>
            <a:r>
              <a:rPr lang="it-IT" smtClean="0">
                <a:solidFill>
                  <a:srgbClr val="FFFFFF"/>
                </a:solidFill>
                <a:ea typeface="+mj-ea"/>
                <a:cs typeface="+mj-cs"/>
              </a:rPr>
              <a:t>, and … </a:t>
            </a:r>
            <a:r>
              <a:rPr lang="it-IT" dirty="0" smtClean="0">
                <a:solidFill>
                  <a:srgbClr val="FFFFFF"/>
                </a:solidFill>
                <a:ea typeface="+mj-ea"/>
                <a:cs typeface="+mj-cs"/>
              </a:rPr>
              <a:t>arrivederci a Roma!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231</Words>
  <Application>Microsoft Office PowerPoint</Application>
  <PresentationFormat>Presentazione su schermo (4:3)</PresentationFormat>
  <Paragraphs>30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Tema di Office</vt:lpstr>
      <vt:lpstr>1_Tema di Office</vt:lpstr>
      <vt:lpstr>Presentazione standard di PowerPoint</vt:lpstr>
      <vt:lpstr>Gaetano De Sanctis   High School</vt:lpstr>
      <vt:lpstr>The School Annexes</vt:lpstr>
      <vt:lpstr>The chemistry lab</vt:lpstr>
      <vt:lpstr>The gym and the sports fields </vt:lpstr>
      <vt:lpstr>The computer lab</vt:lpstr>
      <vt:lpstr>The Aula Magna</vt:lpstr>
      <vt:lpstr>Photovoltaic Panels The 42 photovoltaic panels installed on our school roof produce 6Kwp and they cover one third of the school energy requirements</vt:lpstr>
      <vt:lpstr>Thank you for watching, and … arrivederci a Roma!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</dc:title>
  <dc:creator>letizia</dc:creator>
  <cp:lastModifiedBy>Paolo</cp:lastModifiedBy>
  <cp:revision>125</cp:revision>
  <dcterms:created xsi:type="dcterms:W3CDTF">2013-10-14T14:14:06Z</dcterms:created>
  <dcterms:modified xsi:type="dcterms:W3CDTF">2014-07-20T14:15:23Z</dcterms:modified>
</cp:coreProperties>
</file>